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7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F3E5A-FA74-46D2-A6BC-D812F3CE87A2}" type="datetimeFigureOut">
              <a:rPr lang="pt-BR" smtClean="0"/>
              <a:pPr/>
              <a:t>18/06/2012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1313-0183-4193-86D3-85F4942CAAF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31703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17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18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9BF3E-B451-4B99-8B4D-5DE5D4DCB05E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81543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969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5711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936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FFF39D"/>
                </a:solidFill>
              </a:rPr>
              <a:pPr/>
              <a:t>18/06/2012</a:t>
            </a:fld>
            <a:endParaRPr lang="pt-BR">
              <a:solidFill>
                <a:srgbClr val="FFF39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>
              <a:solidFill>
                <a:srgbClr val="FFF39D"/>
              </a:solidFill>
            </a:endParaRPr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49132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75931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185466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9192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1237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2137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893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E065A2-1B9B-4A6C-A862-220131F28A1F}" type="datetimeFigureOut">
              <a:rPr lang="pt-BR" smtClean="0">
                <a:solidFill>
                  <a:srgbClr val="575F6D"/>
                </a:solidFill>
              </a:rPr>
              <a:pPr/>
              <a:t>18/06/2012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1CE5C6-7A09-4FA7-9D4C-69425B2AD6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5177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rmAutofit/>
          </a:bodyPr>
          <a:lstStyle/>
          <a:p>
            <a:pPr lvl="0" algn="ctr"/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 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sz="4400" dirty="0" smtClean="0"/>
              <a:t>Teoria da História I</a:t>
            </a:r>
            <a:r>
              <a:rPr lang="pt-BR" sz="4400" dirty="0"/>
              <a:t> </a:t>
            </a:r>
            <a:br>
              <a:rPr lang="pt-BR" sz="4400" dirty="0"/>
            </a:b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860" y="3786190"/>
            <a:ext cx="6395100" cy="2143140"/>
          </a:xfrm>
        </p:spPr>
        <p:txBody>
          <a:bodyPr>
            <a:normAutofit lnSpcReduction="10000"/>
          </a:bodyPr>
          <a:lstStyle/>
          <a:p>
            <a:endParaRPr lang="pt-BR" b="1" dirty="0" smtClean="0"/>
          </a:p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/>
              <a:t> 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Karina Anhezini</a:t>
            </a:r>
          </a:p>
          <a:p>
            <a:pPr algn="r"/>
            <a:r>
              <a:rPr lang="pt-BR" sz="3600" dirty="0" smtClean="0"/>
              <a:t>kanhezini@gmail.com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304560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Tolerância: princípio diretor das relações humanas, sociais e estatais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Ao contrapor a realidade francesa à inglesa, Voltaire destaca a superioridade dos ingleses. O Parlamento de Paris proíbe as </a:t>
            </a:r>
            <a:r>
              <a:rPr lang="pt-BR" i="1" dirty="0" smtClean="0"/>
              <a:t>Cartas </a:t>
            </a:r>
            <a:r>
              <a:rPr lang="pt-BR" dirty="0" smtClean="0"/>
              <a:t>e o autor é obrigado a refugiar-se na casa de Madame </a:t>
            </a:r>
            <a:r>
              <a:rPr lang="pt-BR" dirty="0" err="1" smtClean="0"/>
              <a:t>du</a:t>
            </a:r>
            <a:r>
              <a:rPr lang="pt-BR" dirty="0" smtClean="0"/>
              <a:t> </a:t>
            </a:r>
            <a:r>
              <a:rPr lang="pt-BR" dirty="0" err="1" smtClean="0"/>
              <a:t>Chatêlet</a:t>
            </a:r>
            <a:r>
              <a:rPr lang="pt-BR" dirty="0" smtClean="0"/>
              <a:t>, em </a:t>
            </a:r>
            <a:r>
              <a:rPr lang="pt-BR" dirty="0" err="1" smtClean="0"/>
              <a:t>Cirey</a:t>
            </a:r>
            <a:r>
              <a:rPr lang="pt-BR" dirty="0" smtClean="0"/>
              <a:t> (tradutora de Newton para o francês).</a:t>
            </a:r>
          </a:p>
          <a:p>
            <a:pPr algn="just"/>
            <a:r>
              <a:rPr lang="pt-BR" dirty="0" smtClean="0"/>
              <a:t>Nos nove anos que passaram juntos, estudaram ciência e filosofia e publicaram </a:t>
            </a:r>
            <a:r>
              <a:rPr lang="pt-BR" i="1" dirty="0" err="1" smtClean="0"/>
              <a:t>Eléments</a:t>
            </a:r>
            <a:r>
              <a:rPr lang="pt-BR" i="1" dirty="0" smtClean="0"/>
              <a:t> de </a:t>
            </a:r>
            <a:r>
              <a:rPr lang="pt-BR" i="1" dirty="0" err="1" smtClean="0"/>
              <a:t>la</a:t>
            </a:r>
            <a:r>
              <a:rPr lang="pt-BR" i="1" dirty="0" smtClean="0"/>
              <a:t> </a:t>
            </a:r>
            <a:r>
              <a:rPr lang="pt-BR" i="1" dirty="0" err="1" smtClean="0"/>
              <a:t>philosophie</a:t>
            </a:r>
            <a:r>
              <a:rPr lang="pt-BR" i="1" dirty="0" smtClean="0"/>
              <a:t> de Newton</a:t>
            </a:r>
            <a:r>
              <a:rPr lang="pt-BR" dirty="0" smtClean="0"/>
              <a:t> (1738) e </a:t>
            </a:r>
            <a:r>
              <a:rPr lang="pt-BR" i="1" dirty="0" err="1" smtClean="0"/>
              <a:t>Mahomet</a:t>
            </a:r>
            <a:r>
              <a:rPr lang="pt-BR" i="1" dirty="0" smtClean="0"/>
              <a:t> ou </a:t>
            </a:r>
            <a:r>
              <a:rPr lang="pt-BR" i="1" dirty="0" err="1" smtClean="0"/>
              <a:t>le</a:t>
            </a:r>
            <a:r>
              <a:rPr lang="pt-BR" i="1" dirty="0" smtClean="0"/>
              <a:t> </a:t>
            </a:r>
            <a:r>
              <a:rPr lang="pt-BR" i="1" dirty="0" err="1" smtClean="0"/>
              <a:t>fanatisme</a:t>
            </a:r>
            <a:r>
              <a:rPr lang="pt-BR" dirty="0" smtClean="0"/>
              <a:t> (</a:t>
            </a:r>
            <a:r>
              <a:rPr lang="pt-BR" smtClean="0"/>
              <a:t>1741).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872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NOVO E O DESCONHECIDO NÃO DEVEM CAUSAR PERPLEXIDADE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“Conhecidas as regras de funcionamento do mundo, por assim dizer, ― e essas passaram a ser inteiramente conhecidas desde que Newton descobrira e enunciara suas leis da natureza ― tudo o que por ventura viesse a ser constatado nada mais seria do que conseqüência dedutível das leis</a:t>
            </a:r>
            <a:r>
              <a:rPr lang="pt-BR" b="1" dirty="0" smtClean="0"/>
              <a:t>. Se algum espírito ficar surpreso ou contrariado com o que acontece, tal só se deveria, segundo Voltaire, à sua falta de conhecimentos, de cultura e de espírito filosófico” (MARTINS, 2007, p. 182-183, grifo nosso).</a:t>
            </a:r>
            <a:endParaRPr lang="pt-BR" dirty="0" smtClean="0"/>
          </a:p>
          <a:p>
            <a:r>
              <a:rPr lang="pt-BR" dirty="0" smtClean="0"/>
              <a:t> 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334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ISAAC NEWTON  E A DESCOBERTA DO NOVO MUNDO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Após a publicação, em 1687, de </a:t>
            </a:r>
            <a:r>
              <a:rPr lang="pt-BR" i="1" dirty="0" err="1" smtClean="0"/>
              <a:t>Philosophiae</a:t>
            </a:r>
            <a:r>
              <a:rPr lang="pt-BR" i="1" dirty="0" smtClean="0"/>
              <a:t> </a:t>
            </a:r>
            <a:r>
              <a:rPr lang="pt-BR" i="1" dirty="0" err="1" smtClean="0"/>
              <a:t>Naturalis</a:t>
            </a:r>
            <a:r>
              <a:rPr lang="pt-BR" i="1" dirty="0" smtClean="0"/>
              <a:t> Principia </a:t>
            </a:r>
            <a:r>
              <a:rPr lang="pt-BR" i="1" dirty="0" err="1" smtClean="0"/>
              <a:t>Mathematica</a:t>
            </a:r>
            <a:r>
              <a:rPr lang="pt-BR" dirty="0" smtClean="0"/>
              <a:t> de Isaac Newton (1643-1727), soube-se que o mundo que foi dito </a:t>
            </a:r>
            <a:r>
              <a:rPr lang="pt-BR" i="1" dirty="0" smtClean="0"/>
              <a:t>novo </a:t>
            </a:r>
            <a:r>
              <a:rPr lang="pt-BR" dirty="0" smtClean="0"/>
              <a:t>só o foi pela circunstância de ter-se dele tomado conhecimento naquele momento, pois, de acordo com os princípios da natureza, ele só poderia estar onde estava, faltava apenas que um espírito esclarecido chegasse até ele.</a:t>
            </a:r>
          </a:p>
          <a:p>
            <a:r>
              <a:rPr lang="pt-BR" dirty="0" smtClean="0"/>
              <a:t>Espírito superior e dominante da época.</a:t>
            </a:r>
          </a:p>
          <a:p>
            <a:pPr algn="just"/>
            <a:r>
              <a:rPr lang="pt-BR" dirty="0" smtClean="0"/>
              <a:t> Newton </a:t>
            </a:r>
            <a:r>
              <a:rPr lang="pt-PT" dirty="0" smtClean="0"/>
              <a:t>foi o primeiro a demonstrar que o movimento de objetos, tanto na Terra como em outros corpos celestes, são governados pelo mesmo conjunto de leis naturais. O poder unificador e profético de suas leis era centrado na difundida noção de que a investigação racional pode revelar o funcionamento mais intrínseco da natureza.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872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realidade é um todo com sentido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Pertence ao cerne das convicções metafísicas de Voltaire ― conquanto ele critique a metafísica, enquanto tal, como um discurso sem sentido ― a firme crença na existência de Deus. Essa crença é fundamental para manter, na convicção voltairiana, a </a:t>
            </a:r>
            <a:r>
              <a:rPr lang="pt-BR" b="1" dirty="0" smtClean="0"/>
              <a:t>visão de que a realidade é um todo com sentido, conexo e obediente às leis que lhe foram embutidas na natureza</a:t>
            </a:r>
            <a:r>
              <a:rPr lang="pt-BR" dirty="0" smtClean="0"/>
              <a:t>, por seu autor.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1372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teleologia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i="1" dirty="0" err="1" smtClean="0"/>
              <a:t>Télos</a:t>
            </a:r>
            <a:r>
              <a:rPr lang="pt-BR" dirty="0" smtClean="0"/>
              <a:t>: “ponto ou estado de caráter atrativo ou concludente para o qual se move uma realidade; finalidade, objetivo, alvo, destino” (HOUAISS, 2009).</a:t>
            </a:r>
            <a:r>
              <a:rPr lang="pt-BR" i="1" dirty="0" smtClean="0"/>
              <a:t> </a:t>
            </a:r>
          </a:p>
          <a:p>
            <a:pPr algn="just"/>
            <a:r>
              <a:rPr lang="pt-BR" i="1" dirty="0" smtClean="0"/>
              <a:t>Teleologia</a:t>
            </a:r>
            <a:r>
              <a:rPr lang="pt-BR" dirty="0" smtClean="0"/>
              <a:t>: “qualquer doutrina que identifica a presença de metas, fins ou objetivos últimos guiando a natureza e a humanidade, considerando a finalidade como o princípio explicativo fundamental na organização e nas transformações de todos os seres da realidade; </a:t>
            </a:r>
            <a:r>
              <a:rPr lang="pt-BR" dirty="0" err="1" smtClean="0"/>
              <a:t>teleologismo</a:t>
            </a:r>
            <a:r>
              <a:rPr lang="pt-BR" dirty="0" smtClean="0"/>
              <a:t>, finalismo” (HOUAISS, 2009).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0294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Autofit/>
          </a:bodyPr>
          <a:lstStyle/>
          <a:p>
            <a:pPr algn="ctr"/>
            <a:r>
              <a:rPr lang="pt-BR" sz="4000" i="1" dirty="0" err="1" smtClean="0"/>
              <a:t>Encyclopédie</a:t>
            </a:r>
            <a:r>
              <a:rPr lang="pt-BR" sz="4000" i="1" dirty="0" smtClean="0"/>
              <a:t> 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PT" dirty="0" smtClean="0"/>
              <a:t>Enciclopédia editada entre 1751 e 1772 - vista como a destruição das superstições e o acesso ao conhecimento humano. Sumário das idéias do Iluminismo.</a:t>
            </a:r>
          </a:p>
          <a:p>
            <a:pPr algn="just"/>
            <a:r>
              <a:rPr lang="pt-PT" dirty="0" smtClean="0"/>
              <a:t>Na França do Antigo Regime causou controvérsias. Isto foi devido em parte pela sua tolerância religiosa. A enciclopédia elogiava pensadores protestantes e desafiava os dogmas da Igreja Católica. Em 1759 a obra foi condenada o que intensifica as polêmicas contra os filósofos.</a:t>
            </a:r>
            <a:endParaRPr lang="pt-BR" dirty="0" smtClean="0"/>
          </a:p>
          <a:p>
            <a:pPr algn="just"/>
            <a:r>
              <a:rPr lang="pt-BR" dirty="0" smtClean="0"/>
              <a:t>A definição de História que nortearia a concepção filosófica, foi produzida por Voltaire como um verbete para a </a:t>
            </a:r>
            <a:r>
              <a:rPr lang="pt-BR" i="1" dirty="0" err="1" smtClean="0"/>
              <a:t>Encyclopédie</a:t>
            </a:r>
            <a:r>
              <a:rPr lang="pt-BR" i="1" dirty="0" smtClean="0"/>
              <a:t> </a:t>
            </a:r>
            <a:r>
              <a:rPr lang="pt-BR" dirty="0" smtClean="0"/>
              <a:t>editada a partir de 1751 por Jean Le Rond d’ Alembert e Denis Diderot. Voltaire escreveu além do verbete História, que posteriormente serviu de introdução ao </a:t>
            </a:r>
            <a:r>
              <a:rPr lang="pt-BR" i="1" dirty="0" smtClean="0"/>
              <a:t>Ensaios sobre os costumes</a:t>
            </a:r>
            <a:r>
              <a:rPr lang="pt-BR" dirty="0" smtClean="0"/>
              <a:t>, as definições de Filosofia, Literatura e Historiógrafo.</a:t>
            </a:r>
          </a:p>
          <a:p>
            <a:pPr algn="just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123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Verbete 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PT" dirty="0" smtClean="0"/>
              <a:t>Voltaire inicia a sua definição afirmando que “a história é o relato dos fatos dados como verdadeiros, ao contrário da fábula, que é o relato dos fatos dados como falsos” (VOLTAIRE, 2007, p. 3) Nesta definição, há a separação entre o que é história e o que é fábula, mais adiante, do que é história natural e história dos acontecimentos e história sagrada e profana. “A história natural, impropriamente dita </a:t>
            </a:r>
            <a:r>
              <a:rPr lang="pt-PT" i="1" dirty="0" smtClean="0"/>
              <a:t>história, </a:t>
            </a:r>
            <a:r>
              <a:rPr lang="pt-PT" dirty="0" smtClean="0"/>
              <a:t>é uma parte essencial da física. Dividiu-se a história dos acontecimentos em sagrada e profana [...]” (VOLTAIRE, 2007, p. 3).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8636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pt-BR" dirty="0" smtClean="0"/>
              <a:t>“Primeiros fundamentos da História”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Após a apresentação dessas distinções, Voltaire dedica o restante do texto a explicar tais separações. Nos “primeiros fundamentos  da história”, com a ironia que lhe é peculiar, Voltaire define que as histórias das origens dos povos, nada mais são do que histórias das opiniões – definida por ele como a coleção dos erros humanos. Afirma que as origens dos povos são absurdas, repletas do maravilhoso ridículo, cheias de fábulas e tolices. Para sanar esta escrita da história das opiniões é preciso, para Voltaire, escrever uma história a partir de monumentos incontestes. A respeito do período antigo existem, assegura ele, apenas três escritos, ou seja, três provas de esclarecimento e, portanto, de civilização.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1535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Asneiras, fábulas e história sagrada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PT" dirty="0" smtClean="0"/>
              <a:t>Após a exposição das três provas de civilização, Voltaire conclui que se a história profana deve ser escrita a partir de testemunhos esclarecidos, ou seja, escritos pelas civilizações, o que se copiou durante a Idade Média e depois, foram as asneiras e ignorâncias das fábulas e da história sagrada. Destaca que além de existirem como história, essas impertinências, fábulas e asneiras ainda fizeram parte da educação dos príncipes por séculos e séculos. “A longa e universal ignorância da arte [da história] que transmite os fatos pela escrita são a causa disso”, afirmará Voltaire. (2007, p. 7). </a:t>
            </a:r>
            <a:r>
              <a:rPr lang="pt-BR" dirty="0" smtClean="0"/>
              <a:t>Nessa tentativa de contrapor fábulas e história, o autor percorre vários autores e acontecimentos para demonstrar o que é a filosofia da história.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5628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i="1" dirty="0" smtClean="0"/>
              <a:t>Introdução</a:t>
            </a:r>
            <a:r>
              <a:rPr lang="pt-BR" dirty="0" smtClean="0"/>
              <a:t> ao </a:t>
            </a:r>
            <a:r>
              <a:rPr lang="pt-BR" i="1" dirty="0" smtClean="0"/>
              <a:t>Ensaio sobre os costumes 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1- mudanças no globo:</a:t>
            </a:r>
          </a:p>
          <a:p>
            <a:pPr algn="just"/>
            <a:r>
              <a:rPr lang="pt-BR" dirty="0" smtClean="0"/>
              <a:t>“Você gostaria que a história antiga tivesse sido escrita por filósofos, porque a lê como filósofo. Você só busca verdades úteis, e achou apenas erros inúteis, diz. Procuremos esclarecer-nos juntos; procuremos desenterrar alguns monumentos preciosos sob as ruínas dos séculos.  Comecemos por examinar se o globo que habitamos era outrora tal qual é hoje.” (VOLTAIRE, 2007, p. 39)</a:t>
            </a:r>
          </a:p>
          <a:p>
            <a:pPr algn="just"/>
            <a:r>
              <a:rPr lang="pt-BR" dirty="0" smtClean="0"/>
              <a:t>O objetivo da Filosofia para Voltaire é empregar um pensamento crítico e independente à História dominada, até aquele momento, pelas reflexões teológicas.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3490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i="1" dirty="0" smtClean="0"/>
              <a:t> A Filosofia da História</a:t>
            </a:r>
            <a:r>
              <a:rPr lang="pt-BR" b="1" dirty="0" smtClean="0"/>
              <a:t> de Voltaire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Times New Roman"/>
                <a:ea typeface="Times New Roman"/>
                <a:cs typeface="Times New Roman"/>
              </a:rPr>
              <a:t>KERN, Daniela. Voltaire. In: MALERBA, </a:t>
            </a:r>
            <a:r>
              <a:rPr lang="en-US" sz="3200" dirty="0" err="1">
                <a:latin typeface="Times New Roman"/>
                <a:ea typeface="Times New Roman"/>
                <a:cs typeface="Times New Roman"/>
              </a:rPr>
              <a:t>Jurandir</a:t>
            </a:r>
            <a:r>
              <a:rPr lang="en-US" sz="3200" dirty="0">
                <a:latin typeface="Times New Roman"/>
                <a:ea typeface="Times New Roman"/>
                <a:cs typeface="Times New Roman"/>
              </a:rPr>
              <a:t> (org.). </a:t>
            </a:r>
            <a:r>
              <a:rPr lang="pt-BR" sz="3200" i="1" dirty="0">
                <a:latin typeface="Times New Roman"/>
                <a:ea typeface="Times New Roman"/>
                <a:cs typeface="Times New Roman"/>
              </a:rPr>
              <a:t>Lições de história</a:t>
            </a:r>
            <a:r>
              <a:rPr lang="pt-BR" sz="3200" dirty="0">
                <a:latin typeface="Times New Roman"/>
                <a:ea typeface="Times New Roman"/>
                <a:cs typeface="Times New Roman"/>
              </a:rPr>
              <a:t>: o caminho da ciência no longo século XIX. Rio de Janeiro: Editora FGV, 2010, p. 33-41</a:t>
            </a:r>
            <a:r>
              <a:rPr lang="pt-BR" sz="32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pt-BR" sz="3200" dirty="0" smtClean="0"/>
          </a:p>
          <a:p>
            <a:pPr algn="just"/>
            <a:r>
              <a:rPr lang="pt-BR" sz="3200" dirty="0" smtClean="0"/>
              <a:t>VOLTAIRE</a:t>
            </a:r>
            <a:r>
              <a:rPr lang="pt-BR" sz="3200" dirty="0"/>
              <a:t>.  História; Historiógrafo. In: </a:t>
            </a:r>
            <a:r>
              <a:rPr lang="pt-BR" sz="3200" i="1" dirty="0"/>
              <a:t>A filosofia da história</a:t>
            </a:r>
            <a:r>
              <a:rPr lang="pt-BR" sz="3200" dirty="0"/>
              <a:t>. São Paulo: Martins Fontes, 2007, p. 1-36.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7338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Secularização da 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 filosofia da História cristã entra totalmente em crise com o Iluminismo;</a:t>
            </a:r>
          </a:p>
          <a:p>
            <a:pPr algn="just"/>
            <a:r>
              <a:rPr lang="pt-BR" dirty="0" smtClean="0"/>
              <a:t>Voltaire inicia o </a:t>
            </a:r>
            <a:r>
              <a:rPr lang="pt-BR" i="1" dirty="0" err="1" smtClean="0"/>
              <a:t>Essai</a:t>
            </a:r>
            <a:r>
              <a:rPr lang="pt-BR" i="1" dirty="0" smtClean="0"/>
              <a:t> </a:t>
            </a:r>
            <a:r>
              <a:rPr lang="pt-BR" dirty="0" smtClean="0"/>
              <a:t>(1756) analisando a cultura chinesa;</a:t>
            </a:r>
          </a:p>
          <a:p>
            <a:pPr algn="just"/>
            <a:r>
              <a:rPr lang="pt-BR" dirty="0" smtClean="0"/>
              <a:t>Para limitar a importância da tradição judaica e da autoridade do Antigo Testamento;</a:t>
            </a:r>
          </a:p>
          <a:p>
            <a:pPr algn="just"/>
            <a:r>
              <a:rPr lang="pt-BR" dirty="0" smtClean="0"/>
              <a:t>Mudança de perspectiva da História: não mais pautada na religião e nos acontecimentos políticos-dinásticos e sim nas artes, costumes, instituições e realizações do espírito humano.</a:t>
            </a:r>
          </a:p>
          <a:p>
            <a:pPr algn="just"/>
            <a:r>
              <a:rPr lang="pt-BR" dirty="0" smtClean="0"/>
              <a:t>Para Voltaire a História não é a realização dos desígnios da Providência – afirma uma concepção laica da História – progressivo desenvolvimento da civilização humana.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2938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pt-BR" dirty="0" smtClean="0"/>
              <a:t>Finalismo e determinação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Continuam sendo os pilares da Filosofia da História secularizada.</a:t>
            </a:r>
          </a:p>
          <a:p>
            <a:pPr algn="just"/>
            <a:r>
              <a:rPr lang="pt-BR" dirty="0" smtClean="0"/>
              <a:t>O papel da Providência é assumido pelo desenvolvimento da razão humana.</a:t>
            </a:r>
          </a:p>
          <a:p>
            <a:pPr algn="just"/>
            <a:r>
              <a:rPr lang="pt-BR" dirty="0" smtClean="0"/>
              <a:t>Se a noção clássica do tempo cíclico, (eterno retorno sem princípio nem fim, pautada na observação do cosmo) se contrapõe à noção judaica que impôs uma visão linear da temporalidade à qual Deus garantiria a ordem, a salvação e a finalidade, a filosofia da história iluminista seculariza a História e confere o sentido laico guiado pelo progresso. (Kant – e a teoria da modernidade)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9740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pt-BR" dirty="0" smtClean="0"/>
              <a:t>Retomando...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i="1" dirty="0" smtClean="0"/>
              <a:t>“</a:t>
            </a:r>
            <a:r>
              <a:rPr lang="pt-PT" b="1" i="1" dirty="0" smtClean="0"/>
              <a:t>Eu percorro os séculos até a mais remota Antigüidade; não percebo nada que pareça ao que há sob meus olhos. Se o passado não ilumina o futuro, o espírito marcha nas trevas”. (TOCQUEVILLE apud KOSELLECK, 2006, p. 332).</a:t>
            </a:r>
          </a:p>
          <a:p>
            <a:pPr algn="just"/>
            <a:endParaRPr lang="pt-BR" dirty="0" smtClean="0"/>
          </a:p>
          <a:p>
            <a:pPr algn="just"/>
            <a:r>
              <a:rPr lang="pt-BR" sz="2200" dirty="0" smtClean="0"/>
              <a:t>Alexis de </a:t>
            </a:r>
            <a:r>
              <a:rPr lang="pt-BR" sz="2200" dirty="0" err="1" smtClean="0"/>
              <a:t>Tocqueville</a:t>
            </a:r>
            <a:r>
              <a:rPr lang="pt-BR" sz="2200" dirty="0" smtClean="0"/>
              <a:t> (</a:t>
            </a:r>
            <a:r>
              <a:rPr lang="pt-PT" sz="2200" dirty="0" smtClean="0"/>
              <a:t>(1805-1859) escrita em </a:t>
            </a:r>
            <a:r>
              <a:rPr lang="pt-PT" sz="2200" i="1" dirty="0" smtClean="0"/>
              <a:t>Democracia na América</a:t>
            </a:r>
            <a:r>
              <a:rPr lang="pt-PT" sz="2200" dirty="0" smtClean="0"/>
              <a:t> (1835) - uma mudança na experiência histórica.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PT" sz="2200" dirty="0" smtClean="0"/>
              <a:t>o lento e gradual declínio da sociedade de ordens, fundamentada na desigualdade - acelerado no século </a:t>
            </a:r>
            <a:r>
              <a:rPr lang="pt-PT" sz="2200" dirty="0" smtClean="0"/>
              <a:t>XVIII</a:t>
            </a:r>
          </a:p>
          <a:p>
            <a:pPr algn="just">
              <a:buNone/>
            </a:pPr>
            <a:r>
              <a:rPr lang="pt-PT" sz="2200" dirty="0" smtClean="0"/>
              <a:t> </a:t>
            </a:r>
            <a:endParaRPr lang="pt-PT" sz="2200" dirty="0" smtClean="0"/>
          </a:p>
          <a:p>
            <a:pPr algn="just"/>
            <a:r>
              <a:rPr lang="pt-PT" sz="2200" dirty="0" smtClean="0"/>
              <a:t>Há uma inevitabilidade histórica que fundamenta uma tendência à igualdade e à democracia politicamente vinculada à ação do Estado.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xmlns="" val="22340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Revolução francesa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901014" cy="5545282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O acontecimento mesmo que singular possui uma força que afeta toda a humanidade; (idéia do coletivo singular)</a:t>
            </a:r>
          </a:p>
          <a:p>
            <a:pPr algn="just"/>
            <a:r>
              <a:rPr lang="pt-BR" dirty="0" smtClean="0"/>
              <a:t>“aquele poder que a tudo reúne e impulsiona por meio de um plano, oculto ou manifesto, um poder frente ao qual o homem pôde acreditar-se responsável ou mesmo em cujo nome pôde acreditar estar agindo”.</a:t>
            </a:r>
          </a:p>
          <a:p>
            <a:pPr algn="just"/>
            <a:r>
              <a:rPr lang="pt-BR" dirty="0" smtClean="0"/>
              <a:t>Contra a sociedade </a:t>
            </a:r>
            <a:r>
              <a:rPr lang="pt-BR" dirty="0" err="1" smtClean="0"/>
              <a:t>estamental</a:t>
            </a:r>
            <a:r>
              <a:rPr lang="pt-BR" dirty="0" smtClean="0"/>
              <a:t>: “das liberdades fez-se a Liberdade, das Justiças fez-se a Justiça, dos progressos o Progresso, das inúmeras revoluções “</a:t>
            </a:r>
            <a:r>
              <a:rPr lang="pt-BR" i="1" dirty="0" smtClean="0"/>
              <a:t>La </a:t>
            </a:r>
            <a:r>
              <a:rPr lang="pt-BR" i="1" dirty="0" err="1" smtClean="0"/>
              <a:t>Révolution</a:t>
            </a:r>
            <a:r>
              <a:rPr lang="pt-BR" dirty="0" smtClean="0"/>
              <a:t>” ”. </a:t>
            </a:r>
          </a:p>
          <a:p>
            <a:pPr algn="just"/>
            <a:r>
              <a:rPr lang="pt-BR" dirty="0" smtClean="0"/>
              <a:t>Foi a Revolução Francesa que colocou em evidência o conceito de história [</a:t>
            </a:r>
            <a:r>
              <a:rPr lang="pt-BR" dirty="0" err="1" smtClean="0"/>
              <a:t>Geschichte</a:t>
            </a:r>
            <a:r>
              <a:rPr lang="pt-BR" dirty="0" smtClean="0"/>
              <a:t>] da escola alemã. Tanto uma quanto o outro </a:t>
            </a:r>
            <a:r>
              <a:rPr lang="pt-BR" b="1" dirty="0" smtClean="0"/>
              <a:t>foram responsáveis pela erosão dos modelos do passado</a:t>
            </a:r>
            <a:r>
              <a:rPr lang="pt-BR" dirty="0" smtClean="0"/>
              <a:t>, embora aparentemente os estivessem acolhendo (KOSELLECK, 2006, p. 52, grifo nosso).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7859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dissolução do </a:t>
            </a:r>
            <a:r>
              <a:rPr lang="pt-BR" i="1" dirty="0" smtClean="0"/>
              <a:t>topos </a:t>
            </a:r>
            <a:r>
              <a:rPr lang="pt-BR" dirty="0" smtClean="0"/>
              <a:t>da </a:t>
            </a:r>
            <a:r>
              <a:rPr lang="pt-BR" i="1" dirty="0" smtClean="0"/>
              <a:t>historia magistra vitae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3200" dirty="0" smtClean="0"/>
              <a:t>Esse evento, a Revolução Francesa, colocou em evidência a dissolução do </a:t>
            </a:r>
            <a:r>
              <a:rPr lang="pt-BR" sz="3200" i="1" dirty="0" smtClean="0"/>
              <a:t>topos </a:t>
            </a:r>
            <a:r>
              <a:rPr lang="pt-BR" sz="3200" dirty="0" smtClean="0"/>
              <a:t>da </a:t>
            </a:r>
            <a:r>
              <a:rPr lang="pt-BR" sz="3200" i="1" dirty="0" smtClean="0"/>
              <a:t>historia magistra vitae</a:t>
            </a:r>
            <a:r>
              <a:rPr lang="pt-BR" sz="3200" dirty="0" smtClean="0"/>
              <a:t>, segundo Koselleck, pois modificou profundamente a percepção do tempo. Em dois sentidos foram as formas de resposta à essa mudança de percepção do tempo: de um lado, as filosofias da história e, de outro, o </a:t>
            </a:r>
            <a:r>
              <a:rPr lang="pt-BR" sz="3200" dirty="0" err="1" smtClean="0"/>
              <a:t>historicismo</a:t>
            </a:r>
            <a:r>
              <a:rPr lang="pt-BR" sz="3200" dirty="0" smtClean="0"/>
              <a:t>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481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Voltaire e </a:t>
            </a:r>
            <a:r>
              <a:rPr lang="pt-BR" b="1" i="1" dirty="0" smtClean="0"/>
              <a:t>A filosofia da história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O século XVIII ficou conhecido como o século das Luzes, do Esclarecimento, do Iluminismo. Kant (1724-1804) definiu da seguinte maneira esse tempo:</a:t>
            </a:r>
          </a:p>
          <a:p>
            <a:pPr algn="just"/>
            <a:r>
              <a:rPr lang="pt-BR" dirty="0" smtClean="0"/>
              <a:t>“Esclarecimento é a saída do homem de sua imaturidade culposa. Imaturidade é a incapacidade de se servir de seu entendimento sem o auxílio de terceiros. Essa imaturidade é de culpa própria na medida em que suas causas residem não na falta de entendimento, mas na carência de decisão e de coragem de o usar sem a tutela de outrem. </a:t>
            </a:r>
            <a:r>
              <a:rPr lang="pt-BR" i="1" dirty="0" err="1" smtClean="0"/>
              <a:t>Sapere</a:t>
            </a:r>
            <a:r>
              <a:rPr lang="pt-BR" i="1" dirty="0" smtClean="0"/>
              <a:t> </a:t>
            </a:r>
            <a:r>
              <a:rPr lang="pt-BR" i="1" dirty="0" err="1" smtClean="0"/>
              <a:t>aude</a:t>
            </a:r>
            <a:r>
              <a:rPr lang="pt-BR" dirty="0" smtClean="0"/>
              <a:t>! (ouse saber) Tem coragem de servir-te de teu próprio entendimento! Esta é, pois, a divisa do Iluminismo” (KANT apud MARTINS, 2007, p. 179).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6440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Voltaire e o espírito do século XVIII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 smtClean="0"/>
              <a:t>Mesmo tendo Kant ocupado uma posição emblemática no período das Luzes, nenhum pensador exerceu influência tão abrangente e diversificada sobre os letrados de sua época como Voltaire. O filósofo, dramaturgo e literato Voltaire é considerado por muitos estudiosos como a encarnação do espírito do século XVIII.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6618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Primeiro a aplicar a Filosofia à 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i="1" dirty="0" smtClean="0"/>
              <a:t>La </a:t>
            </a:r>
            <a:r>
              <a:rPr lang="pt-BR" i="1" dirty="0" err="1" smtClean="0"/>
              <a:t>philosophie</a:t>
            </a:r>
            <a:r>
              <a:rPr lang="pt-BR" i="1" dirty="0" smtClean="0"/>
              <a:t> de </a:t>
            </a:r>
            <a:r>
              <a:rPr lang="pt-BR" i="1" dirty="0" err="1" smtClean="0"/>
              <a:t>l´histoire</a:t>
            </a:r>
            <a:r>
              <a:rPr lang="pt-BR" i="1" dirty="0" smtClean="0"/>
              <a:t> </a:t>
            </a:r>
            <a:r>
              <a:rPr lang="pt-BR" b="1" dirty="0" smtClean="0"/>
              <a:t>[A filosofia da história] </a:t>
            </a:r>
            <a:r>
              <a:rPr lang="pt-BR" dirty="0" smtClean="0"/>
              <a:t>foi publicada em 1765 por François-Marie </a:t>
            </a:r>
            <a:r>
              <a:rPr lang="pt-BR" dirty="0" err="1" smtClean="0"/>
              <a:t>Arouet</a:t>
            </a:r>
            <a:r>
              <a:rPr lang="pt-BR" dirty="0" smtClean="0"/>
              <a:t> (1694 -1778).</a:t>
            </a:r>
          </a:p>
          <a:p>
            <a:pPr algn="just"/>
            <a:r>
              <a:rPr lang="pt-BR" dirty="0" smtClean="0"/>
              <a:t>Cunhou o termo Filosofia da História quando publicou o seu </a:t>
            </a:r>
            <a:r>
              <a:rPr lang="pt-BR" i="1" dirty="0" smtClean="0"/>
              <a:t>Ensaio sobre os costumes </a:t>
            </a:r>
            <a:r>
              <a:rPr lang="pt-BR" dirty="0" smtClean="0"/>
              <a:t>[</a:t>
            </a:r>
            <a:r>
              <a:rPr lang="pt-BR" i="1" dirty="0" err="1" smtClean="0"/>
              <a:t>Essai</a:t>
            </a:r>
            <a:r>
              <a:rPr lang="pt-BR" i="1" dirty="0" smtClean="0"/>
              <a:t> </a:t>
            </a:r>
            <a:r>
              <a:rPr lang="pt-BR" i="1" dirty="0" err="1" smtClean="0"/>
              <a:t>sur</a:t>
            </a:r>
            <a:r>
              <a:rPr lang="pt-BR" i="1" dirty="0" smtClean="0"/>
              <a:t> </a:t>
            </a:r>
            <a:r>
              <a:rPr lang="pt-BR" i="1" dirty="0" err="1" smtClean="0"/>
              <a:t>les</a:t>
            </a:r>
            <a:r>
              <a:rPr lang="pt-BR" i="1" dirty="0" smtClean="0"/>
              <a:t> </a:t>
            </a:r>
            <a:r>
              <a:rPr lang="pt-BR" i="1" dirty="0" err="1" smtClean="0"/>
              <a:t>moeurs</a:t>
            </a:r>
            <a:r>
              <a:rPr lang="pt-BR" dirty="0" smtClean="0"/>
              <a:t>] em 1756 no qual além de expor sua posição racionalista, explicou o curso da história desde Carlos Magno até a época de Luiz XIII, ou seja, desde os anos de 800 até 1643 quando o rei morre e assume o trono da França seu filho Luiz XIV, conhecido como o rei sol (1643-1715).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4852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Tolerância: princípio diretor das relações humanas, sociais e estatais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Foi importante para o desenvolvimento desse princípio em Voltaire a estada na Inglaterra entre 1726 e 1728. Resultou dessa experiência a composição das </a:t>
            </a:r>
            <a:r>
              <a:rPr lang="pt-BR" i="1" dirty="0" smtClean="0"/>
              <a:t>Cartas sobre os ingleses</a:t>
            </a:r>
            <a:r>
              <a:rPr lang="pt-BR" dirty="0" smtClean="0"/>
              <a:t> ou </a:t>
            </a:r>
            <a:r>
              <a:rPr lang="pt-BR" i="1" dirty="0" smtClean="0"/>
              <a:t>Cartas filosóficas</a:t>
            </a:r>
            <a:r>
              <a:rPr lang="pt-BR" dirty="0" smtClean="0"/>
              <a:t> (publicada em 1733 em inglês e 1734 em francês). Nessa obra, Voltaire externa todo o seu entusiasmo perante aquilo que considerou o exemplo máximo de tolerância, ou seja, o comportamento dos ingleses diante das crenças religiosas e das concepções divergentes de mundo.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4664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2126</Words>
  <Application>Microsoft Office PowerPoint</Application>
  <PresentationFormat>Apresentação na tela (4:3)</PresentationFormat>
  <Paragraphs>89</Paragraphs>
  <Slides>21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Balcão Envidraçado</vt:lpstr>
      <vt:lpstr>    Teoria da História I  </vt:lpstr>
      <vt:lpstr>       A Filosofia da História de Voltaire</vt:lpstr>
      <vt:lpstr>Retomando...</vt:lpstr>
      <vt:lpstr>Revolução francesa</vt:lpstr>
      <vt:lpstr>dissolução do topos da historia magistra vitae</vt:lpstr>
      <vt:lpstr>Voltaire e A filosofia da história </vt:lpstr>
      <vt:lpstr>Voltaire e o espírito do século XVIII</vt:lpstr>
      <vt:lpstr>Primeiro a aplicar a Filosofia à História</vt:lpstr>
      <vt:lpstr>Tolerância: princípio diretor das relações humanas, sociais e estatais </vt:lpstr>
      <vt:lpstr>Tolerância: princípio diretor das relações humanas, sociais e estatais </vt:lpstr>
      <vt:lpstr>O NOVO E O DESCONHECIDO NÃO DEVEM CAUSAR PERPLEXIDADE</vt:lpstr>
      <vt:lpstr>ISAAC NEWTON  E A DESCOBERTA DO NOVO MUNDO</vt:lpstr>
      <vt:lpstr>A realidade é um todo com sentido</vt:lpstr>
      <vt:lpstr>teleologia</vt:lpstr>
      <vt:lpstr>Encyclopédie </vt:lpstr>
      <vt:lpstr>Verbete História</vt:lpstr>
      <vt:lpstr>“Primeiros fundamentos da História”</vt:lpstr>
      <vt:lpstr>Asneiras, fábulas e história sagrada</vt:lpstr>
      <vt:lpstr>Introdução ao Ensaio sobre os costumes </vt:lpstr>
      <vt:lpstr>Secularização da história</vt:lpstr>
      <vt:lpstr>Finalismo e determinação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 Teoria da História I  </dc:title>
  <dc:creator>Karina Anhezini</dc:creator>
  <cp:lastModifiedBy>Dalmo</cp:lastModifiedBy>
  <cp:revision>30</cp:revision>
  <dcterms:created xsi:type="dcterms:W3CDTF">2011-03-16T11:39:01Z</dcterms:created>
  <dcterms:modified xsi:type="dcterms:W3CDTF">2012-06-18T16:45:43Z</dcterms:modified>
</cp:coreProperties>
</file>